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2"/>
  </p:notesMasterIdLst>
  <p:handoutMasterIdLst>
    <p:handoutMasterId r:id="rId43"/>
  </p:handoutMasterIdLst>
  <p:sldIdLst>
    <p:sldId id="256" r:id="rId2"/>
    <p:sldId id="259" r:id="rId3"/>
    <p:sldId id="713" r:id="rId4"/>
    <p:sldId id="686" r:id="rId5"/>
    <p:sldId id="687" r:id="rId6"/>
    <p:sldId id="688" r:id="rId7"/>
    <p:sldId id="690" r:id="rId8"/>
    <p:sldId id="691" r:id="rId9"/>
    <p:sldId id="692" r:id="rId10"/>
    <p:sldId id="693" r:id="rId11"/>
    <p:sldId id="694" r:id="rId12"/>
    <p:sldId id="695" r:id="rId13"/>
    <p:sldId id="696" r:id="rId14"/>
    <p:sldId id="697" r:id="rId15"/>
    <p:sldId id="698" r:id="rId16"/>
    <p:sldId id="699" r:id="rId17"/>
    <p:sldId id="735" r:id="rId18"/>
    <p:sldId id="736" r:id="rId19"/>
    <p:sldId id="737" r:id="rId20"/>
    <p:sldId id="738" r:id="rId21"/>
    <p:sldId id="739" r:id="rId22"/>
    <p:sldId id="751" r:id="rId23"/>
    <p:sldId id="740" r:id="rId24"/>
    <p:sldId id="741" r:id="rId25"/>
    <p:sldId id="742" r:id="rId26"/>
    <p:sldId id="743" r:id="rId27"/>
    <p:sldId id="744" r:id="rId28"/>
    <p:sldId id="745" r:id="rId29"/>
    <p:sldId id="746" r:id="rId30"/>
    <p:sldId id="747" r:id="rId31"/>
    <p:sldId id="748" r:id="rId32"/>
    <p:sldId id="749" r:id="rId33"/>
    <p:sldId id="714" r:id="rId34"/>
    <p:sldId id="750" r:id="rId35"/>
    <p:sldId id="716" r:id="rId36"/>
    <p:sldId id="715" r:id="rId37"/>
    <p:sldId id="722" r:id="rId38"/>
    <p:sldId id="718" r:id="rId39"/>
    <p:sldId id="720" r:id="rId40"/>
    <p:sldId id="721" r:id="rId4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12"/>
    <p:restoredTop sz="94675"/>
  </p:normalViewPr>
  <p:slideViewPr>
    <p:cSldViewPr snapToGrid="0" snapToObjects="1">
      <p:cViewPr varScale="1">
        <p:scale>
          <a:sx n="110" d="100"/>
          <a:sy n="110" d="100"/>
        </p:scale>
        <p:origin x="1128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A884C54-24D6-4541-A141-941A254C50F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4CA23B-4543-6848-A1F2-B2B4EA560C4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FAA3C7-9619-3645-ACF3-805F7D990BA6}" type="datetimeFigureOut">
              <a:rPr lang="en-US" smtClean="0"/>
              <a:t>2/26/19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42D8FC-80B7-3040-A0EB-28DD33CDB7C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0801F5-ED59-3F44-B9FA-B082807D7FF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6B291A-C537-2241-9C36-BCE743E8F3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5201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FE75E8-16C8-F744-82A9-538729ECDA63}" type="datetimeFigureOut">
              <a:rPr lang="en-US" smtClean="0"/>
              <a:t>2/26/19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F523A2-7DDE-414B-86CF-218FC1AD6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2123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fld id="{83D39D92-395B-4540-921A-6EEC2C0EBD27}" type="slidenum">
              <a:rPr lang="en-US" sz="1200"/>
              <a:pPr/>
              <a:t>37</a:t>
            </a:fld>
            <a:endParaRPr lang="en-US" sz="1200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it-IT">
                <a:latin typeface="Calibri" charset="0"/>
                <a:ea typeface="MS PGothic" charset="0"/>
              </a:rPr>
              <a:t>Figure 18-15 </a:t>
            </a:r>
            <a:r>
              <a:rPr lang="en-US">
                <a:latin typeface="Calibri" charset="0"/>
                <a:ea typeface="MS PGothic" charset="0"/>
              </a:rPr>
              <a:t>Formation of DNA loops allows factors that bind to enhancers at a distance from the promoter to interact with regulatory proteins in the transcription complex and to maximize transcription.</a:t>
            </a:r>
            <a:endParaRPr lang="it-IT">
              <a:latin typeface="Calibri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509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BD10F-DA95-E04B-97F0-FA7FDA233CAF}" type="datetimeFigureOut">
              <a:rPr lang="en-US" smtClean="0"/>
              <a:t>2/26/19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40E31-20F5-5749-AAC6-FE10980BF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860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BD10F-DA95-E04B-97F0-FA7FDA233CAF}" type="datetimeFigureOut">
              <a:rPr lang="en-US" smtClean="0"/>
              <a:t>2/26/19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40E31-20F5-5749-AAC6-FE10980BF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3937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BD10F-DA95-E04B-97F0-FA7FDA233CAF}" type="datetimeFigureOut">
              <a:rPr lang="en-US" smtClean="0"/>
              <a:t>2/26/19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40E31-20F5-5749-AAC6-FE10980BF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004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BD10F-DA95-E04B-97F0-FA7FDA233CAF}" type="datetimeFigureOut">
              <a:rPr lang="en-US" smtClean="0"/>
              <a:t>2/26/19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40E31-20F5-5749-AAC6-FE10980BF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350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BD10F-DA95-E04B-97F0-FA7FDA233CAF}" type="datetimeFigureOut">
              <a:rPr lang="en-US" smtClean="0"/>
              <a:t>2/26/19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40E31-20F5-5749-AAC6-FE10980BF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7354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BD10F-DA95-E04B-97F0-FA7FDA233CAF}" type="datetimeFigureOut">
              <a:rPr lang="en-US" smtClean="0"/>
              <a:t>2/26/19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40E31-20F5-5749-AAC6-FE10980BF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979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BD10F-DA95-E04B-97F0-FA7FDA233CAF}" type="datetimeFigureOut">
              <a:rPr lang="en-US" smtClean="0"/>
              <a:t>2/26/19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40E31-20F5-5749-AAC6-FE10980BF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6067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BD10F-DA95-E04B-97F0-FA7FDA233CAF}" type="datetimeFigureOut">
              <a:rPr lang="en-US" smtClean="0"/>
              <a:t>2/26/19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40E31-20F5-5749-AAC6-FE10980BF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986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BD10F-DA95-E04B-97F0-FA7FDA233CAF}" type="datetimeFigureOut">
              <a:rPr lang="en-US" smtClean="0"/>
              <a:t>2/26/19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40E31-20F5-5749-AAC6-FE10980BF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0560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BD10F-DA95-E04B-97F0-FA7FDA233CAF}" type="datetimeFigureOut">
              <a:rPr lang="en-US" smtClean="0"/>
              <a:t>2/26/19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40E31-20F5-5749-AAC6-FE10980BF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0094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BD10F-DA95-E04B-97F0-FA7FDA233CAF}" type="datetimeFigureOut">
              <a:rPr lang="en-US" smtClean="0"/>
              <a:t>2/26/19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40E31-20F5-5749-AAC6-FE10980BF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9161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8BD10F-DA95-E04B-97F0-FA7FDA233CAF}" type="datetimeFigureOut">
              <a:rPr lang="en-US" smtClean="0"/>
              <a:t>2/26/19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C40E31-20F5-5749-AAC6-FE10980BF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210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hmi.org/biointeractive/dna-transcription-advanced-detail#video-7b9676a4-5f24-4837-9aaf-9352eed43c1e" TargetMode="External"/><Relationship Id="rId2" Type="http://schemas.openxmlformats.org/officeDocument/2006/relationships/hyperlink" Target="http://www.dnalc.org/resources/3d/12-transcription-basic.html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Molecular Biology</a:t>
            </a:r>
            <a:br>
              <a:rPr lang="en-US" dirty="0"/>
            </a:br>
            <a:r>
              <a:rPr lang="en-US" dirty="0" err="1"/>
              <a:t>Biol</a:t>
            </a:r>
            <a:r>
              <a:rPr lang="en-US" dirty="0"/>
              <a:t> 480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Lecture 17</a:t>
            </a:r>
            <a:br>
              <a:rPr lang="en-US" dirty="0"/>
            </a:br>
            <a:r>
              <a:rPr lang="en-US" dirty="0"/>
              <a:t>February 27</a:t>
            </a:r>
            <a:r>
              <a:rPr lang="en-US" baseline="30000" dirty="0"/>
              <a:t>th</a:t>
            </a:r>
            <a:r>
              <a:rPr lang="en-US" dirty="0"/>
              <a:t>, 2019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5497" y="940255"/>
            <a:ext cx="3439205" cy="919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5633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latin typeface="Calibri" charset="0"/>
                <a:ea typeface="MS PGothic" charset="0"/>
              </a:rPr>
              <a:t>How termination is thought to work…</a:t>
            </a:r>
          </a:p>
        </p:txBody>
      </p:sp>
      <p:pic>
        <p:nvPicPr>
          <p:cNvPr id="30722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428" r="-1642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2937231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Calibri" charset="0"/>
              <a:ea typeface="MS PGothic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Note---that the RNA itself assists in transcription termination.  This is called </a:t>
            </a:r>
            <a:r>
              <a:rPr lang="en-US" b="1" i="1" dirty="0"/>
              <a:t>intrinsic termination</a:t>
            </a:r>
            <a:r>
              <a:rPr lang="en-US" dirty="0"/>
              <a:t>. No other factors are necessary.</a:t>
            </a:r>
          </a:p>
          <a:p>
            <a:pPr>
              <a:defRPr/>
            </a:pPr>
            <a:endParaRPr lang="en-US" dirty="0"/>
          </a:p>
          <a:p>
            <a:pPr marL="0" indent="0">
              <a:buFont typeface="Arial" charset="0"/>
              <a:buNone/>
              <a:defRPr/>
            </a:pPr>
            <a:r>
              <a:rPr lang="en-US" dirty="0"/>
              <a:t>Termination is especially important in prokaryotes because protein encoding genes are located so near each other!</a:t>
            </a:r>
            <a:endParaRPr lang="en-US" dirty="0">
              <a:latin typeface="Symbol" charset="2"/>
              <a:cs typeface="Symbol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2003422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  <a:ea typeface="MS PGothic" charset="0"/>
              </a:rPr>
              <a:t>Rho-dependent termination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Some </a:t>
            </a:r>
            <a:r>
              <a:rPr lang="en-US" i="1" dirty="0"/>
              <a:t>E. coli </a:t>
            </a:r>
            <a:r>
              <a:rPr lang="en-US" dirty="0"/>
              <a:t>genes cannot terminate with the terminator sequence alone.  They require an additional protein factor.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The factor is called </a:t>
            </a:r>
            <a:r>
              <a:rPr lang="en-US" b="1" dirty="0"/>
              <a:t>Rho (</a:t>
            </a:r>
            <a:r>
              <a:rPr lang="en-US" b="1" dirty="0">
                <a:latin typeface="Symbol" charset="2"/>
                <a:cs typeface="Symbol" charset="2"/>
              </a:rPr>
              <a:t>r). </a:t>
            </a:r>
          </a:p>
          <a:p>
            <a:pPr>
              <a:defRPr/>
            </a:pPr>
            <a:endParaRPr lang="en-US" dirty="0">
              <a:latin typeface="Symbol" charset="2"/>
              <a:cs typeface="Symbol" charset="2"/>
            </a:endParaRPr>
          </a:p>
          <a:p>
            <a:pPr marL="0" indent="0">
              <a:buFont typeface="Arial" charset="0"/>
              <a:buNone/>
              <a:defRPr/>
            </a:pPr>
            <a:r>
              <a:rPr lang="en-US" dirty="0">
                <a:cs typeface="Symbol" charset="2"/>
              </a:rPr>
              <a:t>Rho is thought to dislodge both </a:t>
            </a:r>
            <a:r>
              <a:rPr lang="en-US" dirty="0" err="1">
                <a:cs typeface="Symbol" charset="2"/>
              </a:rPr>
              <a:t>RNApol</a:t>
            </a:r>
            <a:r>
              <a:rPr lang="en-US" dirty="0">
                <a:cs typeface="Symbol" charset="2"/>
              </a:rPr>
              <a:t> and the new RNA from the DNA template</a:t>
            </a: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41824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Calibri" charset="0"/>
              <a:ea typeface="MS PGothic" charset="0"/>
            </a:endParaRPr>
          </a:p>
        </p:txBody>
      </p:sp>
      <p:pic>
        <p:nvPicPr>
          <p:cNvPr id="33794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1529" r="-15152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7898414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Calibri" charset="0"/>
              <a:ea typeface="MS PGothic" charset="0"/>
            </a:endParaRPr>
          </a:p>
        </p:txBody>
      </p:sp>
      <p:sp>
        <p:nvSpPr>
          <p:cNvPr id="3481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Calibri" charset="0"/>
                <a:ea typeface="MS PGothic" charset="0"/>
              </a:rPr>
              <a:t>Depending on the gene, many rounds of transcription will occur is succession so many molecules of RNA are formed from the same gene.</a:t>
            </a:r>
          </a:p>
          <a:p>
            <a:endParaRPr lang="en-US">
              <a:latin typeface="Calibri" charset="0"/>
              <a:ea typeface="MS PGothic" charset="0"/>
            </a:endParaRPr>
          </a:p>
          <a:p>
            <a:r>
              <a:rPr lang="en-US">
                <a:latin typeface="Calibri" charset="0"/>
                <a:ea typeface="MS PGothic" charset="0"/>
              </a:rPr>
              <a:t>(See picture at beginning of chapter 13)</a:t>
            </a:r>
          </a:p>
        </p:txBody>
      </p:sp>
    </p:spTree>
    <p:extLst>
      <p:ext uri="{BB962C8B-B14F-4D97-AF65-F5344CB8AC3E}">
        <p14:creationId xmlns:p14="http://schemas.microsoft.com/office/powerpoint/2010/main" val="26122708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Calibri" charset="0"/>
                <a:ea typeface="MS PGothic" charset="0"/>
              </a:rPr>
              <a:t>Electron microscope image</a:t>
            </a:r>
            <a:br>
              <a:rPr lang="en-US" dirty="0">
                <a:latin typeface="Calibri" charset="0"/>
                <a:ea typeface="MS PGothic" charset="0"/>
              </a:rPr>
            </a:br>
            <a:r>
              <a:rPr lang="en-US" dirty="0">
                <a:latin typeface="Calibri" charset="0"/>
                <a:ea typeface="MS PGothic" charset="0"/>
              </a:rPr>
              <a:t>Transcription trees</a:t>
            </a:r>
          </a:p>
        </p:txBody>
      </p:sp>
      <p:pic>
        <p:nvPicPr>
          <p:cNvPr id="35842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87" b="908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348956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>
                <a:latin typeface="Calibri" charset="0"/>
                <a:ea typeface="MS PGothic" charset="0"/>
              </a:rPr>
              <a:t>Transcription tree---be sure to understand what each part represents</a:t>
            </a:r>
          </a:p>
        </p:txBody>
      </p:sp>
      <p:pic>
        <p:nvPicPr>
          <p:cNvPr id="36866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74" b="2167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955565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Although the synthesis of RNA is basically the same in prokaryotes and eukaryotes…There are some significant differences/additions.</a:t>
            </a:r>
          </a:p>
        </p:txBody>
      </p:sp>
    </p:spTree>
    <p:extLst>
      <p:ext uri="{BB962C8B-B14F-4D97-AF65-F5344CB8AC3E}">
        <p14:creationId xmlns:p14="http://schemas.microsoft.com/office/powerpoint/2010/main" val="1570387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Calibri" charset="0"/>
                <a:ea typeface="MS PGothic" charset="0"/>
              </a:rPr>
              <a:t>In Eukaryotes…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8750" y="1600200"/>
            <a:ext cx="8528050" cy="4525963"/>
          </a:xfrm>
        </p:spPr>
        <p:txBody>
          <a:bodyPr/>
          <a:lstStyle/>
          <a:p>
            <a:pPr>
              <a:defRPr/>
            </a:pPr>
            <a:r>
              <a:rPr lang="en-US" dirty="0"/>
              <a:t> Transcription of different types of RNA is accomplished by 3 different RNA polymerases:  I, II, III. Table _____</a:t>
            </a:r>
          </a:p>
          <a:p>
            <a:pPr>
              <a:defRPr/>
            </a:pPr>
            <a:endParaRPr lang="en-US" dirty="0"/>
          </a:p>
          <a:p>
            <a:pPr marL="0" indent="0">
              <a:buFont typeface="Arial" charset="0"/>
              <a:buNone/>
              <a:defRPr/>
            </a:pPr>
            <a:r>
              <a:rPr lang="en-US" dirty="0"/>
              <a:t>	</a:t>
            </a:r>
          </a:p>
        </p:txBody>
      </p:sp>
      <p:pic>
        <p:nvPicPr>
          <p:cNvPr id="16387" name="Picture 11" descr="14_07Table-L.jpg                                               000B3C7BServDisk_03                    BC177178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21"/>
          <a:stretch>
            <a:fillRect/>
          </a:stretch>
        </p:blipFill>
        <p:spPr bwMode="auto">
          <a:xfrm>
            <a:off x="304800" y="3406775"/>
            <a:ext cx="8997950" cy="324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58750" y="3565525"/>
            <a:ext cx="2341563" cy="7286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389" name="TextBox 1"/>
          <p:cNvSpPr txBox="1">
            <a:spLocks noChangeArrowheads="1"/>
          </p:cNvSpPr>
          <p:nvPr/>
        </p:nvSpPr>
        <p:spPr bwMode="auto">
          <a:xfrm>
            <a:off x="4332288" y="5514975"/>
            <a:ext cx="13747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/>
              <a:t>, miRNAs</a:t>
            </a:r>
          </a:p>
        </p:txBody>
      </p:sp>
    </p:spTree>
    <p:extLst>
      <p:ext uri="{BB962C8B-B14F-4D97-AF65-F5344CB8AC3E}">
        <p14:creationId xmlns:p14="http://schemas.microsoft.com/office/powerpoint/2010/main" val="20345649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Content Placeholder 2"/>
          <p:cNvSpPr>
            <a:spLocks noGrp="1"/>
          </p:cNvSpPr>
          <p:nvPr>
            <p:ph idx="1"/>
          </p:nvPr>
        </p:nvSpPr>
        <p:spPr>
          <a:xfrm>
            <a:off x="798286" y="1698171"/>
            <a:ext cx="7791677" cy="5070929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en-US" dirty="0">
                <a:latin typeface="Calibri" charset="0"/>
                <a:ea typeface="MS PGothic" charset="0"/>
              </a:rPr>
              <a:t>Focus on RNA polymerase II transcribed genes. (</a:t>
            </a:r>
            <a:r>
              <a:rPr lang="en-US" dirty="0" err="1">
                <a:latin typeface="Calibri" charset="0"/>
                <a:ea typeface="MS PGothic" charset="0"/>
              </a:rPr>
              <a:t>RNApol</a:t>
            </a:r>
            <a:r>
              <a:rPr lang="en-US" dirty="0">
                <a:latin typeface="Calibri" charset="0"/>
                <a:ea typeface="MS PGothic" charset="0"/>
              </a:rPr>
              <a:t> II transcribes pre-mRNA)</a:t>
            </a:r>
          </a:p>
          <a:p>
            <a:pPr marL="0" indent="0">
              <a:buFont typeface="Arial" charset="0"/>
              <a:buNone/>
            </a:pPr>
            <a:endParaRPr lang="en-US" dirty="0">
              <a:latin typeface="Calibri" charset="0"/>
              <a:ea typeface="MS PGothic" charset="0"/>
            </a:endParaRPr>
          </a:p>
          <a:p>
            <a:pPr marL="0" indent="0">
              <a:buFont typeface="Arial" charset="0"/>
              <a:buNone/>
            </a:pPr>
            <a:r>
              <a:rPr lang="en-US" dirty="0">
                <a:latin typeface="Calibri" charset="0"/>
                <a:ea typeface="MS PGothic" charset="0"/>
              </a:rPr>
              <a:t>Transcription factors that assist RNAP II are known as TF II _____s. </a:t>
            </a:r>
          </a:p>
          <a:p>
            <a:pPr marL="0" indent="0">
              <a:buFont typeface="Arial" charset="0"/>
              <a:buNone/>
            </a:pPr>
            <a:endParaRPr lang="en-US" dirty="0">
              <a:latin typeface="Calibri" charset="0"/>
              <a:ea typeface="MS PGothic" charset="0"/>
            </a:endParaRPr>
          </a:p>
          <a:p>
            <a:pPr marL="0" indent="0">
              <a:buFont typeface="Arial" charset="0"/>
              <a:buNone/>
            </a:pPr>
            <a:r>
              <a:rPr lang="en-US" dirty="0">
                <a:latin typeface="Calibri" charset="0"/>
                <a:ea typeface="MS PGothic" charset="0"/>
              </a:rPr>
              <a:t>Core promoter elements.</a:t>
            </a:r>
          </a:p>
          <a:p>
            <a:pPr marL="0" indent="0">
              <a:buFont typeface="Arial" charset="0"/>
              <a:buNone/>
            </a:pPr>
            <a:r>
              <a:rPr lang="en-US" dirty="0">
                <a:latin typeface="Calibri" charset="0"/>
                <a:ea typeface="MS PGothic" charset="0"/>
              </a:rPr>
              <a:t>TATA box</a:t>
            </a:r>
          </a:p>
          <a:p>
            <a:pPr marL="0" indent="0">
              <a:buFont typeface="Arial" charset="0"/>
              <a:buNone/>
            </a:pPr>
            <a:r>
              <a:rPr lang="en-US" dirty="0">
                <a:latin typeface="Calibri" charset="0"/>
                <a:ea typeface="MS PGothic" charset="0"/>
              </a:rPr>
              <a:t>	</a:t>
            </a:r>
          </a:p>
          <a:p>
            <a:pPr marL="0" indent="0">
              <a:buFont typeface="Arial" charset="0"/>
              <a:buNone/>
            </a:pPr>
            <a:endParaRPr lang="en-US" dirty="0">
              <a:latin typeface="Calibri" charset="0"/>
              <a:ea typeface="MS PGothic" charset="0"/>
            </a:endParaRPr>
          </a:p>
          <a:p>
            <a:pPr marL="0" indent="0">
              <a:buFont typeface="Arial" charset="0"/>
              <a:buNone/>
            </a:pPr>
            <a:endParaRPr lang="en-US" dirty="0">
              <a:latin typeface="Calibri" charset="0"/>
              <a:ea typeface="MS PGothic" charset="0"/>
            </a:endParaRPr>
          </a:p>
        </p:txBody>
      </p:sp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236538" y="144009"/>
            <a:ext cx="8229600" cy="1143000"/>
          </a:xfrm>
        </p:spPr>
        <p:txBody>
          <a:bodyPr/>
          <a:lstStyle/>
          <a:p>
            <a:r>
              <a:rPr lang="en-US" dirty="0">
                <a:latin typeface="Calibri" charset="0"/>
                <a:ea typeface="MS PGothic" charset="0"/>
              </a:rPr>
              <a:t>Eukaryotic gene promoters</a:t>
            </a:r>
          </a:p>
        </p:txBody>
      </p:sp>
    </p:spTree>
    <p:extLst>
      <p:ext uri="{BB962C8B-B14F-4D97-AF65-F5344CB8AC3E}">
        <p14:creationId xmlns:p14="http://schemas.microsoft.com/office/powerpoint/2010/main" val="7348626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7533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Announcements/Assignments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3122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Lab depends on arrival of primers.  Shipment not here! Will it arrive for 10 am lab?...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Keep reviewing lectures every day.  Use the lecture summary tool, if it works for you.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Exam 2 March 4</a:t>
            </a:r>
            <a:r>
              <a:rPr lang="en-US" baseline="30000" dirty="0"/>
              <a:t>th</a:t>
            </a:r>
            <a:r>
              <a:rPr lang="en-US" dirty="0"/>
              <a:t>. 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No lecture March 8th.  </a:t>
            </a:r>
            <a:r>
              <a:rPr lang="en-US" dirty="0"/>
              <a:t>This is the ND Academy of Science meeting in Grand Forks.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00296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Calibri" charset="0"/>
              <a:ea typeface="MS PGothic" charset="0"/>
            </a:endParaRPr>
          </a:p>
        </p:txBody>
      </p:sp>
      <p:sp>
        <p:nvSpPr>
          <p:cNvPr id="1843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alibri" charset="0"/>
                <a:ea typeface="MS PGothic" charset="0"/>
              </a:rPr>
              <a:t>The element of the promoter common to all RNAPII genes is called the </a:t>
            </a:r>
            <a:r>
              <a:rPr lang="en-US" b="1" dirty="0">
                <a:latin typeface="Calibri" charset="0"/>
                <a:ea typeface="MS PGothic" charset="0"/>
              </a:rPr>
              <a:t>core promoter</a:t>
            </a:r>
            <a:r>
              <a:rPr lang="en-US" dirty="0">
                <a:latin typeface="Calibri" charset="0"/>
                <a:ea typeface="MS PGothic" charset="0"/>
              </a:rPr>
              <a:t>.  The core promoter nearly always contains an element known as the TATA box (or Goldberg-</a:t>
            </a:r>
            <a:r>
              <a:rPr lang="en-US" dirty="0" err="1">
                <a:latin typeface="Calibri" charset="0"/>
                <a:ea typeface="MS PGothic" charset="0"/>
              </a:rPr>
              <a:t>Hogness</a:t>
            </a:r>
            <a:r>
              <a:rPr lang="en-US" dirty="0">
                <a:latin typeface="Calibri" charset="0"/>
                <a:ea typeface="MS PGothic" charset="0"/>
              </a:rPr>
              <a:t>) box at about -30.</a:t>
            </a:r>
          </a:p>
          <a:p>
            <a:endParaRPr lang="en-US" dirty="0">
              <a:latin typeface="Calibri" charset="0"/>
              <a:ea typeface="MS PGothic" charset="0"/>
            </a:endParaRPr>
          </a:p>
          <a:p>
            <a:r>
              <a:rPr lang="en-US" sz="2800" dirty="0">
                <a:latin typeface="Calibri" charset="0"/>
                <a:ea typeface="MS PGothic" charset="0"/>
              </a:rPr>
              <a:t>The consensus TATA box is TATA(A or T)AA(A or G)</a:t>
            </a:r>
          </a:p>
        </p:txBody>
      </p:sp>
    </p:spTree>
    <p:extLst>
      <p:ext uri="{BB962C8B-B14F-4D97-AF65-F5344CB8AC3E}">
        <p14:creationId xmlns:p14="http://schemas.microsoft.com/office/powerpoint/2010/main" val="2548810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Calibri" charset="0"/>
              <a:ea typeface="MS PGothic" charset="0"/>
            </a:endParaRPr>
          </a:p>
        </p:txBody>
      </p:sp>
      <p:sp>
        <p:nvSpPr>
          <p:cNvPr id="1945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Calibri" charset="0"/>
                <a:ea typeface="MS PGothic" charset="0"/>
              </a:rPr>
              <a:t>The TATA box resembles the -10 consensus of the prokaryotic promoter, but does not bind RNAPII directly.</a:t>
            </a:r>
          </a:p>
          <a:p>
            <a:endParaRPr lang="en-US">
              <a:latin typeface="Calibri" charset="0"/>
              <a:ea typeface="MS PGothic" charset="0"/>
            </a:endParaRPr>
          </a:p>
          <a:p>
            <a:pPr lvl="1"/>
            <a:r>
              <a:rPr lang="en-US">
                <a:latin typeface="Calibri" charset="0"/>
                <a:ea typeface="MS PGothic" charset="0"/>
              </a:rPr>
              <a:t>The core promoter binds a number of proteins known as transcription factors (TFs).  Since any level of  transcription using RNAPII requires these factors, they are called </a:t>
            </a:r>
            <a:r>
              <a:rPr lang="en-US" i="1">
                <a:latin typeface="Calibri" charset="0"/>
                <a:ea typeface="MS PGothic" charset="0"/>
              </a:rPr>
              <a:t>general</a:t>
            </a:r>
            <a:r>
              <a:rPr lang="en-US">
                <a:latin typeface="Calibri" charset="0"/>
                <a:ea typeface="MS PGothic" charset="0"/>
              </a:rPr>
              <a:t> or </a:t>
            </a:r>
            <a:r>
              <a:rPr lang="en-US" i="1">
                <a:latin typeface="Calibri" charset="0"/>
                <a:ea typeface="MS PGothic" charset="0"/>
              </a:rPr>
              <a:t>basal</a:t>
            </a:r>
            <a:r>
              <a:rPr lang="en-US">
                <a:latin typeface="Calibri" charset="0"/>
                <a:ea typeface="MS PGothic" charset="0"/>
              </a:rPr>
              <a:t> TFs.</a:t>
            </a:r>
          </a:p>
        </p:txBody>
      </p:sp>
    </p:spTree>
    <p:extLst>
      <p:ext uri="{BB962C8B-B14F-4D97-AF65-F5344CB8AC3E}">
        <p14:creationId xmlns:p14="http://schemas.microsoft.com/office/powerpoint/2010/main" val="1969749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8E4D72-0918-424E-A261-2D819E48C9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655745-E3ED-FA47-B4D3-0DC6E1310B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TFIID consists of a bunch of individual proteins.  Only a few of the proteins interact with DNA.  The others bind each other, in a specific way, in a specific order.</a:t>
            </a:r>
          </a:p>
          <a:p>
            <a:r>
              <a:rPr lang="en-US" dirty="0"/>
              <a:t>TATA-binding protein-TBP</a:t>
            </a:r>
          </a:p>
          <a:p>
            <a:r>
              <a:rPr lang="en-US" dirty="0"/>
              <a:t>(Recall the blobs entering the picture in the transcription video)</a:t>
            </a:r>
          </a:p>
        </p:txBody>
      </p:sp>
    </p:spTree>
    <p:extLst>
      <p:ext uri="{BB962C8B-B14F-4D97-AF65-F5344CB8AC3E}">
        <p14:creationId xmlns:p14="http://schemas.microsoft.com/office/powerpoint/2010/main" val="3678879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>
                <a:latin typeface="Calibri" charset="0"/>
                <a:ea typeface="MS PGothic" charset="0"/>
              </a:rPr>
              <a:t>Holo</a:t>
            </a:r>
            <a:r>
              <a:rPr lang="en-US" dirty="0">
                <a:latin typeface="Calibri" charset="0"/>
                <a:ea typeface="MS PGothic" charset="0"/>
              </a:rPr>
              <a:t> TFIID (This is just ONE eukaryotic transcription factor!)</a:t>
            </a:r>
          </a:p>
        </p:txBody>
      </p:sp>
      <p:pic>
        <p:nvPicPr>
          <p:cNvPr id="20482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4955" r="-4495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7602014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Calibri" charset="0"/>
              <a:ea typeface="MS PGothic" charset="0"/>
            </a:endParaRPr>
          </a:p>
        </p:txBody>
      </p:sp>
      <p:sp>
        <p:nvSpPr>
          <p:cNvPr id="2150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Calibri" charset="0"/>
                <a:ea typeface="MS PGothic" charset="0"/>
              </a:rPr>
              <a:t>Other TFII factors bind sequentially to the assembled TFIID.</a:t>
            </a:r>
          </a:p>
          <a:p>
            <a:endParaRPr lang="en-US">
              <a:latin typeface="Calibri" charset="0"/>
              <a:ea typeface="MS PGothic" charset="0"/>
            </a:endParaRPr>
          </a:p>
        </p:txBody>
      </p:sp>
      <p:pic>
        <p:nvPicPr>
          <p:cNvPr id="21507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13" y="2919413"/>
            <a:ext cx="8307387" cy="3938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05850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Calibri" charset="0"/>
              <a:ea typeface="MS PGothic" charset="0"/>
            </a:endParaRPr>
          </a:p>
        </p:txBody>
      </p:sp>
      <p:sp>
        <p:nvSpPr>
          <p:cNvPr id="2253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Calibri" charset="0"/>
                <a:ea typeface="MS PGothic" charset="0"/>
              </a:rPr>
              <a:t>A second component of the core promoter is called the initiator element (INR), which is the actual DNA binding site for the RNAPII. </a:t>
            </a:r>
          </a:p>
          <a:p>
            <a:endParaRPr lang="en-US">
              <a:latin typeface="Calibri" charset="0"/>
              <a:ea typeface="MS PGothic" charset="0"/>
            </a:endParaRPr>
          </a:p>
          <a:p>
            <a:r>
              <a:rPr lang="en-US">
                <a:latin typeface="Calibri" charset="0"/>
                <a:ea typeface="MS PGothic" charset="0"/>
              </a:rPr>
              <a:t>The INR consensus is PuPuCAPyPyPyPyPy, where Pu is either purine and Py is either pyrimidine.</a:t>
            </a:r>
          </a:p>
        </p:txBody>
      </p:sp>
    </p:spTree>
    <p:extLst>
      <p:ext uri="{BB962C8B-B14F-4D97-AF65-F5344CB8AC3E}">
        <p14:creationId xmlns:p14="http://schemas.microsoft.com/office/powerpoint/2010/main" val="39749215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Calibri" charset="0"/>
              <a:ea typeface="MS PGothic" charset="0"/>
            </a:endParaRPr>
          </a:p>
        </p:txBody>
      </p:sp>
      <p:pic>
        <p:nvPicPr>
          <p:cNvPr id="2355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039" b="-10039"/>
          <a:stretch>
            <a:fillRect/>
          </a:stretch>
        </p:blipFill>
        <p:spPr/>
      </p:pic>
      <p:sp>
        <p:nvSpPr>
          <p:cNvPr id="5" name="Oval 4"/>
          <p:cNvSpPr/>
          <p:nvPr/>
        </p:nvSpPr>
        <p:spPr>
          <a:xfrm>
            <a:off x="3735388" y="1028700"/>
            <a:ext cx="2871787" cy="562292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9454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Calibri" charset="0"/>
              <a:ea typeface="MS PGothic" charset="0"/>
            </a:endParaRPr>
          </a:p>
        </p:txBody>
      </p:sp>
      <p:sp>
        <p:nvSpPr>
          <p:cNvPr id="2457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Calibri" charset="0"/>
                <a:ea typeface="MS PGothic" charset="0"/>
              </a:rPr>
              <a:t>On either side of the TATA box and INR can be additional elements in the core promoter.</a:t>
            </a:r>
          </a:p>
          <a:p>
            <a:endParaRPr lang="en-US">
              <a:latin typeface="Calibri" charset="0"/>
              <a:ea typeface="MS PGothic" charset="0"/>
            </a:endParaRPr>
          </a:p>
          <a:p>
            <a:r>
              <a:rPr lang="en-US">
                <a:latin typeface="Calibri" charset="0"/>
                <a:ea typeface="MS PGothic" charset="0"/>
              </a:rPr>
              <a:t>Upstream core elements are called </a:t>
            </a:r>
            <a:r>
              <a:rPr lang="en-US" b="1" i="1">
                <a:latin typeface="Calibri" charset="0"/>
                <a:ea typeface="MS PGothic" charset="0"/>
              </a:rPr>
              <a:t>proximal promoter elements.</a:t>
            </a:r>
          </a:p>
          <a:p>
            <a:pPr lvl="1"/>
            <a:r>
              <a:rPr lang="en-US">
                <a:latin typeface="Calibri" charset="0"/>
                <a:ea typeface="MS PGothic" charset="0"/>
              </a:rPr>
              <a:t>While these can vary more than the TATA box consensus there are a small number of distinct sequences that are used in eukaryotic promoters.</a:t>
            </a:r>
          </a:p>
        </p:txBody>
      </p:sp>
    </p:spTree>
    <p:extLst>
      <p:ext uri="{BB962C8B-B14F-4D97-AF65-F5344CB8AC3E}">
        <p14:creationId xmlns:p14="http://schemas.microsoft.com/office/powerpoint/2010/main" val="14365231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  <a:ea typeface="MS PGothic" charset="0"/>
              </a:rPr>
              <a:t>Some common ones…</a:t>
            </a:r>
          </a:p>
        </p:txBody>
      </p:sp>
      <p:pic>
        <p:nvPicPr>
          <p:cNvPr id="25602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678" b="-267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694886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example…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-22092" b="-22092"/>
          <a:stretch>
            <a:fillRect/>
          </a:stretch>
        </p:blipFill>
        <p:spPr/>
      </p:pic>
      <p:sp>
        <p:nvSpPr>
          <p:cNvPr id="5" name="TextBox 4"/>
          <p:cNvSpPr txBox="1"/>
          <p:nvPr/>
        </p:nvSpPr>
        <p:spPr>
          <a:xfrm>
            <a:off x="3511798" y="2304947"/>
            <a:ext cx="14580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CAT box</a:t>
            </a:r>
          </a:p>
        </p:txBody>
      </p:sp>
    </p:spTree>
    <p:extLst>
      <p:ext uri="{BB962C8B-B14F-4D97-AF65-F5344CB8AC3E}">
        <p14:creationId xmlns:p14="http://schemas.microsoft.com/office/powerpoint/2010/main" val="38630498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were we?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TRANSCRIPTION—starting with prokaryotes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Sketch a gene—along a single line</a:t>
            </a:r>
          </a:p>
          <a:p>
            <a:r>
              <a:rPr lang="en-US" dirty="0"/>
              <a:t>Sketch a gene showing 2 strands---label the strands</a:t>
            </a:r>
          </a:p>
          <a:p>
            <a:r>
              <a:rPr lang="en-US" dirty="0"/>
              <a:t>Show the details of a promoter region</a:t>
            </a:r>
          </a:p>
          <a:p>
            <a:r>
              <a:rPr lang="en-US" dirty="0" err="1"/>
              <a:t>Cis</a:t>
            </a:r>
            <a:r>
              <a:rPr lang="en-US" dirty="0"/>
              <a:t> and Trans elements of transcription</a:t>
            </a:r>
          </a:p>
          <a:p>
            <a:r>
              <a:rPr lang="en-US" dirty="0"/>
              <a:t>Initiation, elongation, termination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43178457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Calibri" charset="0"/>
              <a:ea typeface="MS PGothic" charset="0"/>
            </a:endParaRPr>
          </a:p>
        </p:txBody>
      </p:sp>
      <p:sp>
        <p:nvSpPr>
          <p:cNvPr id="2662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alibri" charset="0"/>
                <a:ea typeface="MS PGothic" charset="0"/>
              </a:rPr>
              <a:t>Downstream from the TATA box can be found an additional core promoter element called the </a:t>
            </a:r>
            <a:r>
              <a:rPr lang="en-US" b="1" i="1" dirty="0">
                <a:latin typeface="Calibri" charset="0"/>
                <a:ea typeface="MS PGothic" charset="0"/>
              </a:rPr>
              <a:t>distal promoter element or DPE</a:t>
            </a:r>
          </a:p>
          <a:p>
            <a:endParaRPr lang="en-US" b="1" i="1" dirty="0">
              <a:latin typeface="Calibri" charset="0"/>
              <a:ea typeface="MS PGothic" charset="0"/>
            </a:endParaRPr>
          </a:p>
          <a:p>
            <a:r>
              <a:rPr lang="en-US" dirty="0">
                <a:latin typeface="Calibri" charset="0"/>
                <a:ea typeface="MS PGothic" charset="0"/>
              </a:rPr>
              <a:t>The DPE seems to be essential in some eukaryotic genes for binding specific TFII basal transcription factors.  It is not present in promoters of all eukaryotic genes.</a:t>
            </a:r>
          </a:p>
        </p:txBody>
      </p:sp>
    </p:spTree>
    <p:extLst>
      <p:ext uri="{BB962C8B-B14F-4D97-AF65-F5344CB8AC3E}">
        <p14:creationId xmlns:p14="http://schemas.microsoft.com/office/powerpoint/2010/main" val="81388882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Calibri" charset="0"/>
              <a:ea typeface="MS PGothic" charset="0"/>
            </a:endParaRPr>
          </a:p>
        </p:txBody>
      </p:sp>
      <p:pic>
        <p:nvPicPr>
          <p:cNvPr id="27650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039" b="-10039"/>
          <a:stretch>
            <a:fillRect/>
          </a:stretch>
        </p:blipFill>
        <p:spPr/>
      </p:pic>
      <p:sp>
        <p:nvSpPr>
          <p:cNvPr id="5" name="Oval 4"/>
          <p:cNvSpPr/>
          <p:nvPr/>
        </p:nvSpPr>
        <p:spPr>
          <a:xfrm>
            <a:off x="6270625" y="1028700"/>
            <a:ext cx="2873375" cy="562292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43140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Calibri" charset="0"/>
              <a:ea typeface="MS PGothic" charset="0"/>
            </a:endParaRPr>
          </a:p>
        </p:txBody>
      </p:sp>
      <p:pic>
        <p:nvPicPr>
          <p:cNvPr id="2867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1046" b="-2104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80864328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  <a:ea typeface="MS PGothic" charset="0"/>
              </a:rPr>
              <a:t>Distant regulation</a:t>
            </a:r>
          </a:p>
        </p:txBody>
      </p:sp>
      <p:sp>
        <p:nvSpPr>
          <p:cNvPr id="2969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alibri" charset="0"/>
                <a:ea typeface="MS PGothic" charset="0"/>
              </a:rPr>
              <a:t>Finally, transcription initiation may require additional, cell-specific TFs that bind sequences outside the promoter. </a:t>
            </a:r>
          </a:p>
          <a:p>
            <a:endParaRPr lang="en-US" dirty="0">
              <a:latin typeface="Calibri" charset="0"/>
              <a:ea typeface="MS PGothic" charset="0"/>
            </a:endParaRPr>
          </a:p>
          <a:p>
            <a:r>
              <a:rPr lang="en-US" dirty="0">
                <a:latin typeface="Calibri" charset="0"/>
                <a:ea typeface="MS PGothic" charset="0"/>
              </a:rPr>
              <a:t>A common cis element that boosts the rate of transcription initiation significantly is called an </a:t>
            </a:r>
            <a:r>
              <a:rPr lang="en-US" b="1" i="1" dirty="0">
                <a:latin typeface="Calibri" charset="0"/>
                <a:ea typeface="MS PGothic" charset="0"/>
              </a:rPr>
              <a:t>enhancer</a:t>
            </a:r>
            <a:r>
              <a:rPr lang="en-US" dirty="0">
                <a:latin typeface="Calibri" charset="0"/>
                <a:ea typeface="MS PGothic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266736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1923" r="-1923"/>
          <a:stretch>
            <a:fillRect/>
          </a:stretch>
        </p:blipFill>
        <p:spPr>
          <a:xfrm>
            <a:off x="468775" y="1600200"/>
            <a:ext cx="8229600" cy="4525963"/>
          </a:xfr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9B16E303-F0A8-F14F-A519-49643883FAF9}"/>
              </a:ext>
            </a:extLst>
          </p:cNvPr>
          <p:cNvSpPr/>
          <p:nvPr/>
        </p:nvSpPr>
        <p:spPr>
          <a:xfrm>
            <a:off x="2361236" y="2696901"/>
            <a:ext cx="289368" cy="428264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23639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Calibri" charset="0"/>
              <a:ea typeface="MS PGothic" charset="0"/>
            </a:endParaRPr>
          </a:p>
        </p:txBody>
      </p:sp>
      <p:sp>
        <p:nvSpPr>
          <p:cNvPr id="31746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>
                <a:latin typeface="Calibri" charset="0"/>
                <a:ea typeface="MS PGothic" charset="0"/>
              </a:rPr>
              <a:t>The current idea on how enhancers enhance transcription is that the sequences attract and bind activator proteins.</a:t>
            </a:r>
          </a:p>
          <a:p>
            <a:endParaRPr lang="en-US">
              <a:latin typeface="Calibri" charset="0"/>
              <a:ea typeface="MS PGothic" charset="0"/>
            </a:endParaRPr>
          </a:p>
          <a:p>
            <a:r>
              <a:rPr lang="en-US">
                <a:latin typeface="Calibri" charset="0"/>
                <a:ea typeface="MS PGothic" charset="0"/>
              </a:rPr>
              <a:t>Through a looping out of DNA between the enhancer and promoter, the activator protein(s) does make contact with the basal TFs, which somehow starts the  RNAP II transcribing the gene.</a:t>
            </a:r>
          </a:p>
        </p:txBody>
      </p:sp>
    </p:spTree>
    <p:extLst>
      <p:ext uri="{BB962C8B-B14F-4D97-AF65-F5344CB8AC3E}">
        <p14:creationId xmlns:p14="http://schemas.microsoft.com/office/powerpoint/2010/main" val="128631610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Calibri" charset="0"/>
              <a:ea typeface="MS PGothic" charset="0"/>
            </a:endParaRPr>
          </a:p>
        </p:txBody>
      </p:sp>
      <p:sp>
        <p:nvSpPr>
          <p:cNvPr id="3072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alibri" charset="0"/>
                <a:ea typeface="MS PGothic" charset="0"/>
              </a:rPr>
              <a:t>Enhancers can be located thousands of </a:t>
            </a:r>
            <a:r>
              <a:rPr lang="en-US" dirty="0" err="1">
                <a:latin typeface="Calibri" charset="0"/>
                <a:ea typeface="MS PGothic" charset="0"/>
              </a:rPr>
              <a:t>bp</a:t>
            </a:r>
            <a:r>
              <a:rPr lang="en-US" dirty="0">
                <a:latin typeface="Calibri" charset="0"/>
                <a:ea typeface="MS PGothic" charset="0"/>
              </a:rPr>
              <a:t> away from the promoter and start site of transcription. </a:t>
            </a:r>
          </a:p>
          <a:p>
            <a:endParaRPr lang="en-US" dirty="0">
              <a:latin typeface="Calibri" charset="0"/>
              <a:ea typeface="MS PGothic" charset="0"/>
            </a:endParaRPr>
          </a:p>
        </p:txBody>
      </p:sp>
      <p:pic>
        <p:nvPicPr>
          <p:cNvPr id="3072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0775" y="2686050"/>
            <a:ext cx="5056188" cy="417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271450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0198" name="Text Box 6"/>
          <p:cNvSpPr txBox="1">
            <a:spLocks noChangeArrowheads="1"/>
          </p:cNvSpPr>
          <p:nvPr/>
        </p:nvSpPr>
        <p:spPr bwMode="auto">
          <a:xfrm>
            <a:off x="6167438" y="6488113"/>
            <a:ext cx="29718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rIns="411480">
            <a:spAutoFit/>
          </a:bodyPr>
          <a:lstStyle/>
          <a:p>
            <a:pPr algn="r">
              <a:defRPr/>
            </a:pPr>
            <a:r>
              <a:rPr lang="en-US" sz="1200" b="1">
                <a:solidFill>
                  <a:srgbClr val="D53D21"/>
                </a:solidFill>
                <a:latin typeface="Arial" charset="0"/>
              </a:rPr>
              <a:t>Figure 18.15</a:t>
            </a:r>
          </a:p>
        </p:txBody>
      </p:sp>
      <p:pic>
        <p:nvPicPr>
          <p:cNvPr id="37890" name="Picture 7" descr="18_15Figure-L.jpg                                              000B3C78ServDisk_03                    BC177178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73"/>
          <a:stretch>
            <a:fillRect/>
          </a:stretch>
        </p:blipFill>
        <p:spPr bwMode="auto">
          <a:xfrm>
            <a:off x="304800" y="1390650"/>
            <a:ext cx="8532813" cy="379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112815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Calibri" charset="0"/>
              <a:ea typeface="MS PGothic" charset="0"/>
            </a:endParaRPr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>
          <a:xfrm>
            <a:off x="457200" y="1296988"/>
            <a:ext cx="8132763" cy="5472112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en-US" dirty="0">
                <a:latin typeface="Calibri" charset="0"/>
                <a:ea typeface="MS PGothic" charset="0"/>
              </a:rPr>
              <a:t>We’ve learned that transcription initiation is a pretty complicated matter.  A lot of proteins (trans elements) must meet up at the right place (the </a:t>
            </a:r>
            <a:r>
              <a:rPr lang="en-US" dirty="0" err="1">
                <a:latin typeface="Calibri" charset="0"/>
                <a:ea typeface="MS PGothic" charset="0"/>
              </a:rPr>
              <a:t>cis</a:t>
            </a:r>
            <a:r>
              <a:rPr lang="en-US" dirty="0">
                <a:latin typeface="Calibri" charset="0"/>
                <a:ea typeface="MS PGothic" charset="0"/>
              </a:rPr>
              <a:t> elements of the gene) and at the same time.</a:t>
            </a:r>
          </a:p>
          <a:p>
            <a:pPr>
              <a:defRPr/>
            </a:pPr>
            <a:r>
              <a:rPr lang="en-US" dirty="0"/>
              <a:t>Why would such a complex system be used?  </a:t>
            </a:r>
          </a:p>
          <a:p>
            <a:pPr lvl="1">
              <a:defRPr/>
            </a:pPr>
            <a:r>
              <a:rPr lang="en-US" dirty="0"/>
              <a:t>After all, our cells must have a constant supply of RNAs and proteins to carry out all the activities they use to function as cells. </a:t>
            </a:r>
          </a:p>
          <a:p>
            <a:pPr marL="0" indent="0">
              <a:buFont typeface="Arial" charset="0"/>
              <a:buNone/>
              <a:defRPr/>
            </a:pPr>
            <a:endParaRPr lang="en-US" dirty="0">
              <a:latin typeface="Calibri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08779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Calibri" charset="0"/>
              <a:ea typeface="MS PGothic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en-US" dirty="0"/>
              <a:t>1. Energy conservation</a:t>
            </a:r>
          </a:p>
          <a:p>
            <a:pPr lvl="1">
              <a:defRPr/>
            </a:pPr>
            <a:r>
              <a:rPr lang="en-US" dirty="0"/>
              <a:t>Transcription and translation require a constant supply of building blocks and energy.  Cells can’t be wasteful, making macromolecules that aren’t needed all the time.</a:t>
            </a:r>
          </a:p>
          <a:p>
            <a:pPr>
              <a:defRPr/>
            </a:pPr>
            <a:r>
              <a:rPr lang="en-US" dirty="0"/>
              <a:t>2. Specialization</a:t>
            </a:r>
          </a:p>
          <a:p>
            <a:pPr lvl="1">
              <a:defRPr/>
            </a:pPr>
            <a:r>
              <a:rPr lang="en-US" dirty="0"/>
              <a:t>Cells make a specific subset of  RNAs and proteins that allow them to do specific activities.  Transcription initiation regulation is the primary mechanism for controlling gene expression. </a:t>
            </a:r>
          </a:p>
          <a:p>
            <a:pPr marL="457200" lvl="1" indent="0">
              <a:buFont typeface="Arial" charset="0"/>
              <a:buNone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37411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charset="0"/>
                <a:ea typeface="MS PGothic" charset="0"/>
              </a:rPr>
              <a:t>good animations…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>
              <a:latin typeface="Calibri" charset="0"/>
              <a:ea typeface="MS PGothic" charset="0"/>
            </a:endParaRPr>
          </a:p>
          <a:p>
            <a:r>
              <a:rPr lang="en-US" dirty="0">
                <a:latin typeface="Calibri" charset="0"/>
                <a:ea typeface="MS PGothic" charset="0"/>
                <a:hlinkClick r:id="rId2"/>
              </a:rPr>
              <a:t>http://www.dnalc.org/resources/3d/12-transcription-basic.html</a:t>
            </a:r>
            <a:endParaRPr lang="en-US" dirty="0">
              <a:latin typeface="Calibri" charset="0"/>
              <a:ea typeface="MS PGothic" charset="0"/>
            </a:endParaRPr>
          </a:p>
          <a:p>
            <a:endParaRPr lang="en-US" dirty="0">
              <a:latin typeface="Calibri" charset="0"/>
              <a:ea typeface="MS PGothic" charset="0"/>
            </a:endParaRPr>
          </a:p>
          <a:p>
            <a:r>
              <a:rPr lang="en-US" dirty="0">
                <a:latin typeface="Calibri" charset="0"/>
                <a:ea typeface="MS PGothic" charset="0"/>
                <a:hlinkClick r:id="rId3"/>
              </a:rPr>
              <a:t>http://www.hhmi.org/biointeractive/dna-transcription-advanced-detail#video-7b9676a4-5f24-4837-9aaf-9352eed43c1e</a:t>
            </a:r>
            <a:endParaRPr lang="en-US" dirty="0">
              <a:latin typeface="Calibri" charset="0"/>
              <a:ea typeface="MS PGothic" charset="0"/>
            </a:endParaRPr>
          </a:p>
          <a:p>
            <a:endParaRPr lang="en-US" dirty="0">
              <a:latin typeface="Calibri" charset="0"/>
              <a:ea typeface="MS PGothic" charset="0"/>
            </a:endParaRPr>
          </a:p>
          <a:p>
            <a:endParaRPr lang="en-US" dirty="0">
              <a:latin typeface="Calibri" charset="0"/>
              <a:ea typeface="MS PGothic" charset="0"/>
            </a:endParaRPr>
          </a:p>
          <a:p>
            <a:endParaRPr lang="en-US" dirty="0">
              <a:latin typeface="Calibri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895510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Calibri" charset="0"/>
              <a:ea typeface="MS PGothic" charset="0"/>
            </a:endParaRPr>
          </a:p>
        </p:txBody>
      </p:sp>
      <p:sp>
        <p:nvSpPr>
          <p:cNvPr id="3686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Calibri" charset="0"/>
                <a:ea typeface="MS PGothic" charset="0"/>
              </a:rPr>
              <a:t>Specialization is, in large part, controlled with those elements that act at a distance—the enhancers and the activator proteins that bind them.</a:t>
            </a:r>
          </a:p>
          <a:p>
            <a:endParaRPr lang="en-US">
              <a:latin typeface="Calibri" charset="0"/>
              <a:ea typeface="MS PGothic" charset="0"/>
            </a:endParaRPr>
          </a:p>
          <a:p>
            <a:r>
              <a:rPr lang="en-US">
                <a:latin typeface="Calibri" charset="0"/>
                <a:ea typeface="MS PGothic" charset="0"/>
              </a:rPr>
              <a:t>We will return to this soon!</a:t>
            </a:r>
          </a:p>
        </p:txBody>
      </p:sp>
    </p:spTree>
    <p:extLst>
      <p:ext uri="{BB962C8B-B14F-4D97-AF65-F5344CB8AC3E}">
        <p14:creationId xmlns:p14="http://schemas.microsoft.com/office/powerpoint/2010/main" val="14547453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  <a:ea typeface="MS PGothic" charset="0"/>
              </a:rPr>
              <a:t>Transcription termination</a:t>
            </a:r>
            <a:endParaRPr lang="en-US" i="1">
              <a:latin typeface="Calibri" charset="0"/>
              <a:ea typeface="MS PGothic" charset="0"/>
            </a:endParaRPr>
          </a:p>
        </p:txBody>
      </p:sp>
      <p:sp>
        <p:nvSpPr>
          <p:cNvPr id="2457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r>
              <a:rPr lang="en-US">
                <a:latin typeface="Calibri" charset="0"/>
                <a:ea typeface="MS PGothic" charset="0"/>
              </a:rPr>
              <a:t>In </a:t>
            </a:r>
            <a:r>
              <a:rPr lang="en-US" i="1">
                <a:latin typeface="Calibri" charset="0"/>
                <a:ea typeface="MS PGothic" charset="0"/>
              </a:rPr>
              <a:t>E. coli</a:t>
            </a:r>
            <a:r>
              <a:rPr lang="en-US">
                <a:latin typeface="Calibri" charset="0"/>
                <a:ea typeface="MS PGothic" charset="0"/>
              </a:rPr>
              <a:t>, RNA polymerase rides along the DNA, producing RNA until it encounters a nucleotide sequence  called a</a:t>
            </a:r>
            <a:r>
              <a:rPr lang="en-US" b="1">
                <a:latin typeface="Calibri" charset="0"/>
                <a:ea typeface="MS PGothic" charset="0"/>
              </a:rPr>
              <a:t> </a:t>
            </a:r>
            <a:r>
              <a:rPr lang="en-US" b="1" i="1">
                <a:latin typeface="Calibri" charset="0"/>
                <a:ea typeface="MS PGothic" charset="0"/>
              </a:rPr>
              <a:t>terminator</a:t>
            </a:r>
            <a:r>
              <a:rPr lang="en-US" b="1">
                <a:latin typeface="Calibri" charset="0"/>
                <a:ea typeface="MS PGothic" charset="0"/>
              </a:rPr>
              <a:t> </a:t>
            </a:r>
            <a:r>
              <a:rPr lang="en-US">
                <a:latin typeface="Calibri" charset="0"/>
                <a:ea typeface="MS PGothic" charset="0"/>
              </a:rPr>
              <a:t>sequence. </a:t>
            </a:r>
          </a:p>
          <a:p>
            <a:pPr marL="0" indent="0">
              <a:buFont typeface="Arial" charset="0"/>
              <a:buNone/>
            </a:pPr>
            <a:endParaRPr lang="en-US">
              <a:latin typeface="Calibri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95743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Calibri" charset="0"/>
                <a:ea typeface="MS PGothic" charset="0"/>
              </a:rPr>
              <a:t>“Consensus” sequence of terminator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Prokaryotic terminator sequences typically have a G-C rich 5’ region and a 3’ end that includes  in a string of A nucleotides.</a:t>
            </a:r>
          </a:p>
          <a:p>
            <a:pPr marL="0" indent="0">
              <a:buFont typeface="Arial" charset="0"/>
              <a:buNone/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The terminator DNA sequence is about 40 nucleotides long and RNA polymerase transcribes the sequence into RNA.</a:t>
            </a: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87820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latin typeface="Calibri" charset="0"/>
                <a:ea typeface="MS PGothic" charset="0"/>
              </a:rPr>
              <a:t>DNA and RNA play a role in termination…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en-US" dirty="0"/>
              <a:t>Near the end of the terminator, the RNA is complementary to a downstream region, and like many RNA sequences, can form </a:t>
            </a:r>
            <a:r>
              <a:rPr lang="en-US" b="1" i="1" dirty="0" err="1"/>
              <a:t>intrastrand</a:t>
            </a:r>
            <a:r>
              <a:rPr lang="en-US" dirty="0"/>
              <a:t> complementary base pairs.</a:t>
            </a:r>
            <a:endParaRPr lang="en-US" b="1" i="1" dirty="0"/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07232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Calibri" charset="0"/>
              <a:ea typeface="MS PGothic" charset="0"/>
            </a:endParaRPr>
          </a:p>
        </p:txBody>
      </p:sp>
      <p:sp>
        <p:nvSpPr>
          <p:cNvPr id="2867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Calibri" charset="0"/>
                <a:ea typeface="MS PGothic" charset="0"/>
              </a:rPr>
              <a:t>Intrastrand base-pairing forms secondary structure in the RNA.  The terminator forms a type of secondary structure sometimes called a hairpin, but which resembles this stem-loop.</a:t>
            </a:r>
          </a:p>
          <a:p>
            <a:pPr lvl="1"/>
            <a:endParaRPr lang="en-US">
              <a:latin typeface="Calibri" charset="0"/>
              <a:ea typeface="MS PGothic" charset="0"/>
            </a:endParaRPr>
          </a:p>
        </p:txBody>
      </p:sp>
      <p:pic>
        <p:nvPicPr>
          <p:cNvPr id="2867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0" y="4079875"/>
            <a:ext cx="62357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8418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Calibri" charset="0"/>
              <a:ea typeface="MS PGothic" charset="0"/>
            </a:endParaRPr>
          </a:p>
        </p:txBody>
      </p:sp>
      <p:pic>
        <p:nvPicPr>
          <p:cNvPr id="29698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187" r="-1818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021569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4660</TotalTime>
  <Words>1159</Words>
  <Application>Microsoft Macintosh PowerPoint</Application>
  <PresentationFormat>On-screen Show (4:3)</PresentationFormat>
  <Paragraphs>108</Paragraphs>
  <Slides>40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5" baseType="lpstr">
      <vt:lpstr>MS PGothic</vt:lpstr>
      <vt:lpstr>Arial</vt:lpstr>
      <vt:lpstr>Calibri</vt:lpstr>
      <vt:lpstr>Symbol</vt:lpstr>
      <vt:lpstr>Office Theme</vt:lpstr>
      <vt:lpstr>Molecular Biology Biol 480</vt:lpstr>
      <vt:lpstr>Announcements/Assignments </vt:lpstr>
      <vt:lpstr>Where were we?</vt:lpstr>
      <vt:lpstr>good animations…</vt:lpstr>
      <vt:lpstr>Transcription termination</vt:lpstr>
      <vt:lpstr>“Consensus” sequence of terminator</vt:lpstr>
      <vt:lpstr>DNA and RNA play a role in termination…</vt:lpstr>
      <vt:lpstr>PowerPoint Presentation</vt:lpstr>
      <vt:lpstr>PowerPoint Presentation</vt:lpstr>
      <vt:lpstr>How termination is thought to work…</vt:lpstr>
      <vt:lpstr>PowerPoint Presentation</vt:lpstr>
      <vt:lpstr>Rho-dependent termination</vt:lpstr>
      <vt:lpstr>PowerPoint Presentation</vt:lpstr>
      <vt:lpstr>PowerPoint Presentation</vt:lpstr>
      <vt:lpstr>Electron microscope image Transcription trees</vt:lpstr>
      <vt:lpstr>Transcription tree---be sure to understand what each part represents</vt:lpstr>
      <vt:lpstr>PowerPoint Presentation</vt:lpstr>
      <vt:lpstr>In Eukaryotes…</vt:lpstr>
      <vt:lpstr>Eukaryotic gene promoters</vt:lpstr>
      <vt:lpstr>PowerPoint Presentation</vt:lpstr>
      <vt:lpstr>PowerPoint Presentation</vt:lpstr>
      <vt:lpstr>PowerPoint Presentation</vt:lpstr>
      <vt:lpstr>Holo TFIID (This is just ONE eukaryotic transcription factor!)</vt:lpstr>
      <vt:lpstr>PowerPoint Presentation</vt:lpstr>
      <vt:lpstr>PowerPoint Presentation</vt:lpstr>
      <vt:lpstr>PowerPoint Presentation</vt:lpstr>
      <vt:lpstr>PowerPoint Presentation</vt:lpstr>
      <vt:lpstr>Some common ones…</vt:lpstr>
      <vt:lpstr>One example…</vt:lpstr>
      <vt:lpstr>PowerPoint Presentation</vt:lpstr>
      <vt:lpstr>PowerPoint Presentation</vt:lpstr>
      <vt:lpstr>PowerPoint Presentation</vt:lpstr>
      <vt:lpstr>Distant regulation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>Minot State University</Company>
  <LinksUpToDate>false</LinksUpToDate>
  <SharedDoc>false</SharedDoc>
  <HyperlinkBase/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Molecular Biology Biol 480</dc:title>
  <dc:subject/>
  <dc:creator>Heidi Super</dc:creator>
  <cp:keywords/>
  <dc:description/>
  <cp:lastModifiedBy>Microsoft Office User</cp:lastModifiedBy>
  <cp:revision>209</cp:revision>
  <cp:lastPrinted>2019-02-20T19:12:38Z</cp:lastPrinted>
  <dcterms:created xsi:type="dcterms:W3CDTF">2012-08-22T01:19:49Z</dcterms:created>
  <dcterms:modified xsi:type="dcterms:W3CDTF">2019-02-27T13:11:30Z</dcterms:modified>
  <cp:category/>
</cp:coreProperties>
</file>